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8" r:id="rId3"/>
    <p:sldId id="278" r:id="rId4"/>
    <p:sldId id="270" r:id="rId5"/>
    <p:sldId id="280" r:id="rId6"/>
    <p:sldId id="281" r:id="rId7"/>
    <p:sldId id="256" r:id="rId8"/>
    <p:sldId id="285" r:id="rId9"/>
    <p:sldId id="286" r:id="rId10"/>
    <p:sldId id="288" r:id="rId11"/>
    <p:sldId id="274" r:id="rId12"/>
    <p:sldId id="283" r:id="rId13"/>
    <p:sldId id="284" r:id="rId14"/>
    <p:sldId id="287" r:id="rId15"/>
    <p:sldId id="273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6" autoAdjust="0"/>
    <p:restoredTop sz="94673"/>
  </p:normalViewPr>
  <p:slideViewPr>
    <p:cSldViewPr snapToGrid="0">
      <p:cViewPr varScale="1">
        <p:scale>
          <a:sx n="148" d="100"/>
          <a:sy n="148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accent5_2">
  <dgm:title val="iconchunking_accent5_2"/>
  <dgm:desc val="iconchunking_accent5_2"/>
  <dgm:catLst>
    <dgm:cat type="Other" pri="2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1">
  <dgm:title val="iconchunking_colorful1"/>
  <dgm:desc val="iconchunking_colorful1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4" qsCatId="simple" csTypeId="urn:microsoft.com/office/officeart/2005/8/colors/iconchunking_accent5_2" csCatId="accent5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Motivations</a:t>
          </a:r>
          <a:endParaRPr lang="en-US" dirty="0"/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Visualize relationship between weather, Seattle neighborhoods and collisions.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AE7B6CCD-DF20-4F3A-8860-B3491021F1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tools to investigate research questions with this data.</a:t>
          </a:r>
        </a:p>
      </dgm:t>
    </dgm:pt>
    <dgm:pt modelId="{8BB2B8F5-BAAC-41D1-B787-7AAE8A6C4679}" type="parTrans" cxnId="{CD7CE722-E976-4521-9610-29DEAEDAE1F2}">
      <dgm:prSet/>
      <dgm:spPr/>
      <dgm:t>
        <a:bodyPr/>
        <a:lstStyle/>
        <a:p>
          <a:endParaRPr lang="en-US"/>
        </a:p>
      </dgm:t>
    </dgm:pt>
    <dgm:pt modelId="{A0F8BE1D-63E2-4748-825C-FA7242B86558}" type="sibTrans" cxnId="{CD7CE722-E976-4521-9610-29DEAEDAE1F2}">
      <dgm:prSet/>
      <dgm:spPr/>
      <dgm:t>
        <a:bodyPr/>
        <a:lstStyle/>
        <a:p>
          <a:endParaRPr lang="en-US"/>
        </a:p>
      </dgm:t>
    </dgm:pt>
    <dgm:pt modelId="{E3CD8DF9-F885-4D67-B967-AEC4854C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Did a 2016 change in central Seattle </a:t>
          </a:r>
          <a:r>
            <a:rPr lang="en-US" b="1" dirty="0"/>
            <a:t>speed limits</a:t>
          </a:r>
          <a:r>
            <a:rPr lang="en-US" dirty="0"/>
            <a:t> impact the number of collisions or injuries related to collisions?</a:t>
          </a:r>
        </a:p>
      </dgm:t>
    </dgm:pt>
    <dgm:pt modelId="{9E4BDD07-062B-4BEA-9CEB-2CA1B5158F8A}" type="parTrans" cxnId="{AA5CDC34-C686-45B9-89CD-75753DCC4238}">
      <dgm:prSet/>
      <dgm:spPr/>
      <dgm:t>
        <a:bodyPr/>
        <a:lstStyle/>
        <a:p>
          <a:endParaRPr lang="en-US"/>
        </a:p>
      </dgm:t>
    </dgm:pt>
    <dgm:pt modelId="{ADDC72E4-F138-485A-A431-C3AB4144C52E}" type="sibTrans" cxnId="{AA5CDC34-C686-45B9-89CD-75753DCC4238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Audience</a:t>
          </a:r>
          <a:endParaRPr lang="en-US" dirty="0"/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Seattle policy makers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B87654E1-E4C8-488B-AE5A-58B3A7619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Urban planners</a:t>
          </a:r>
        </a:p>
      </dgm:t>
    </dgm:pt>
    <dgm:pt modelId="{F4449B5E-5379-4FE3-8ECD-8046AB0F3687}" type="parTrans" cxnId="{1F5FB3BB-18B3-4DB9-9565-8C1F9E01A7F9}">
      <dgm:prSet/>
      <dgm:spPr/>
      <dgm:t>
        <a:bodyPr/>
        <a:lstStyle/>
        <a:p>
          <a:endParaRPr lang="en-US"/>
        </a:p>
      </dgm:t>
    </dgm:pt>
    <dgm:pt modelId="{01076FA6-0B00-4C38-BD73-578E5FAF44A7}" type="sibTrans" cxnId="{1F5FB3BB-18B3-4DB9-9565-8C1F9E01A7F9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Research questions</a:t>
          </a:r>
          <a:endParaRPr lang="en-US" dirty="0"/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4BBA660D-D4C2-4764-988C-CDFFAD339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Neighborhood groups</a:t>
          </a:r>
        </a:p>
      </dgm:t>
    </dgm:pt>
    <dgm:pt modelId="{75E0AF27-142F-4AF4-A217-1074826521B2}" type="parTrans" cxnId="{AB6910CB-7DAC-43CD-B625-8A57A9487620}">
      <dgm:prSet/>
      <dgm:spPr/>
      <dgm:t>
        <a:bodyPr/>
        <a:lstStyle/>
        <a:p>
          <a:endParaRPr lang="en-US"/>
        </a:p>
      </dgm:t>
    </dgm:pt>
    <dgm:pt modelId="{AF838368-16E0-47F1-BF07-985940DA6F16}" type="sibTrans" cxnId="{AB6910CB-7DAC-43CD-B625-8A57A9487620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collisions vary by </a:t>
          </a:r>
          <a:r>
            <a:rPr lang="en-US" b="1" dirty="0"/>
            <a:t>neighborhood</a:t>
          </a:r>
          <a:r>
            <a:rPr lang="zh-CN" altLang="en-US" b="1" dirty="0"/>
            <a:t> </a:t>
          </a:r>
          <a:r>
            <a:rPr lang="en-US" altLang="zh-CN" b="1" dirty="0"/>
            <a:t>and</a:t>
          </a:r>
          <a:r>
            <a:rPr lang="zh-CN" altLang="en-US" b="1" dirty="0"/>
            <a:t> </a:t>
          </a:r>
          <a:r>
            <a:rPr lang="en-US" altLang="zh-CN" b="1" dirty="0"/>
            <a:t>time</a:t>
          </a:r>
          <a:r>
            <a:rPr lang="en-US" dirty="0"/>
            <a:t>?</a:t>
          </a:r>
        </a:p>
        <a:p>
          <a:pPr>
            <a:lnSpc>
              <a:spcPct val="100000"/>
            </a:lnSpc>
          </a:pPr>
          <a:r>
            <a:rPr lang="en-US" dirty="0"/>
            <a:t>Is there a relationship between </a:t>
          </a:r>
          <a:r>
            <a:rPr lang="en-US" b="1" dirty="0"/>
            <a:t>weather</a:t>
          </a:r>
          <a:r>
            <a:rPr lang="en-US" dirty="0"/>
            <a:t> and </a:t>
          </a:r>
          <a:r>
            <a:rPr lang="en-US" b="1" dirty="0"/>
            <a:t>collisions</a:t>
          </a:r>
          <a:r>
            <a:rPr lang="en-US" dirty="0"/>
            <a:t>? 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92A2F30B-6B7A-443C-9AF7-D60611851CB7}" type="presOf" srcId="{E3CD8DF9-F885-4D67-B967-AEC4854C3DD8}" destId="{82A439D5-7FF1-4945-9A47-FB71A8056704}" srcOrd="0" destOrd="1" presId="urn:microsoft.com/office/officeart/2018/2/layout/IconLabelDescriptionList"/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CD7CE722-E976-4521-9610-29DEAEDAE1F2}" srcId="{B6F9A32F-EA6D-4820-84FB-EDE8CFC82AB3}" destId="{AE7B6CCD-DF20-4F3A-8860-B3491021F1E1}" srcOrd="1" destOrd="0" parTransId="{8BB2B8F5-BAAC-41D1-B787-7AAE8A6C4679}" sibTransId="{A0F8BE1D-63E2-4748-825C-FA7242B86558}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FA54BA27-F659-40CB-963C-6D75844F0C45}" type="presOf" srcId="{4BBA660D-D4C2-4764-988C-CDFFAD3391F7}" destId="{BEED29DD-FE71-4A7A-8BDD-2D203CDCF09C}" srcOrd="0" destOrd="2" presId="urn:microsoft.com/office/officeart/2018/2/layout/IconLabelDescriptionList"/>
    <dgm:cxn modelId="{AA5CDC34-C686-45B9-89CD-75753DCC4238}" srcId="{F668AB86-832A-49B0-9A1F-9A050D3D991E}" destId="{E3CD8DF9-F885-4D67-B967-AEC4854C3DD8}" srcOrd="1" destOrd="0" parTransId="{9E4BDD07-062B-4BEA-9CEB-2CA1B5158F8A}" sibTransId="{ADDC72E4-F138-485A-A431-C3AB4144C52E}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F2960E90-6814-4D22-A047-BF18D143838E}" type="presOf" srcId="{AE7B6CCD-DF20-4F3A-8860-B3491021F1E1}" destId="{5DF8C73A-D87B-4836-94AC-507C44EC1367}" srcOrd="0" destOrd="1" presId="urn:microsoft.com/office/officeart/2018/2/layout/IconLabelDescriptionList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1F5FB3BB-18B3-4DB9-9565-8C1F9E01A7F9}" srcId="{313228CE-AD64-4F2C-B245-C46434C845B8}" destId="{B87654E1-E4C8-488B-AE5A-58B3A7619AEF}" srcOrd="1" destOrd="0" parTransId="{F4449B5E-5379-4FE3-8ECD-8046AB0F3687}" sibTransId="{01076FA6-0B00-4C38-BD73-578E5FAF44A7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AB6910CB-7DAC-43CD-B625-8A57A9487620}" srcId="{313228CE-AD64-4F2C-B245-C46434C845B8}" destId="{4BBA660D-D4C2-4764-988C-CDFFAD3391F7}" srcOrd="2" destOrd="0" parTransId="{75E0AF27-142F-4AF4-A217-1074826521B2}" sibTransId="{AF838368-16E0-47F1-BF07-985940DA6F16}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7FC3F5-F321-4248-ACE3-4B67416649C9}" type="presOf" srcId="{B87654E1-E4C8-488B-AE5A-58B3A7619AEF}" destId="{BEED29DD-FE71-4A7A-8BDD-2D203CDCF09C}" srcOrd="0" destOrd="1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561AF-8AFA-45BB-A78B-1750FF9537AE}" type="doc">
      <dgm:prSet loTypeId="urn:microsoft.com/office/officeart/2018/2/layout/IconVerticalSolidList" loCatId="icon" qsTypeId="urn:microsoft.com/office/officeart/2005/8/quickstyle/simple4" qsCatId="simple" csTypeId="urn:microsoft.com/office/officeart/2005/8/colors/iconchunking_colorful1" csCatId="colorful" phldr="1"/>
      <dgm:spPr/>
      <dgm:t>
        <a:bodyPr/>
        <a:lstStyle/>
        <a:p>
          <a:endParaRPr lang="en-US"/>
        </a:p>
      </dgm:t>
    </dgm:pt>
    <dgm:pt modelId="{57B58CC3-E728-43D3-A8C8-22343A418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Clean and prepare Seattle area collision data for regression and other machine learning projects.</a:t>
          </a:r>
        </a:p>
      </dgm:t>
    </dgm:pt>
    <dgm:pt modelId="{542054E5-AD76-4128-A01E-8BA4EBAB919B}" type="parTrans" cxnId="{20D8F0C5-9E0B-4B75-AC1A-1C44D1DA4421}">
      <dgm:prSet/>
      <dgm:spPr/>
      <dgm:t>
        <a:bodyPr/>
        <a:lstStyle/>
        <a:p>
          <a:endParaRPr lang="en-US"/>
        </a:p>
      </dgm:t>
    </dgm:pt>
    <dgm:pt modelId="{D8534386-E8E0-48A1-A8A7-50ABE8D111B4}" type="sibTrans" cxnId="{20D8F0C5-9E0B-4B75-AC1A-1C44D1DA4421}">
      <dgm:prSet/>
      <dgm:spPr/>
      <dgm:t>
        <a:bodyPr/>
        <a:lstStyle/>
        <a:p>
          <a:endParaRPr lang="en-US"/>
        </a:p>
      </dgm:t>
    </dgm:pt>
    <dgm:pt modelId="{6B8EC43B-06CA-4DFD-B149-FCAC6CE70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visualizations of Seattle area collision data.</a:t>
          </a:r>
        </a:p>
      </dgm:t>
    </dgm:pt>
    <dgm:pt modelId="{C822A878-2BAA-4E04-8CA4-3977B905179E}" type="parTrans" cxnId="{FB8C705C-FB62-4070-89EB-027DF522CC24}">
      <dgm:prSet/>
      <dgm:spPr/>
      <dgm:t>
        <a:bodyPr/>
        <a:lstStyle/>
        <a:p>
          <a:endParaRPr lang="en-US"/>
        </a:p>
      </dgm:t>
    </dgm:pt>
    <dgm:pt modelId="{27DD7902-3E5F-47E6-8101-0F31F3C34F1D}" type="sibTrans" cxnId="{FB8C705C-FB62-4070-89EB-027DF522CC24}">
      <dgm:prSet/>
      <dgm:spPr/>
      <dgm:t>
        <a:bodyPr/>
        <a:lstStyle/>
        <a:p>
          <a:endParaRPr lang="en-US"/>
        </a:p>
      </dgm:t>
    </dgm:pt>
    <dgm:pt modelId="{355675C0-61F2-4D27-AD07-7B77EC74F9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Casual Impact analysis of Seattle area collision data and the change in speed limits.</a:t>
          </a:r>
        </a:p>
      </dgm:t>
    </dgm:pt>
    <dgm:pt modelId="{83F8FAA8-F145-436D-A5F1-3B884EFAD1A6}" type="parTrans" cxnId="{F68269D2-1140-41F0-9E83-F129C5DCF492}">
      <dgm:prSet/>
      <dgm:spPr/>
      <dgm:t>
        <a:bodyPr/>
        <a:lstStyle/>
        <a:p>
          <a:endParaRPr lang="en-US"/>
        </a:p>
      </dgm:t>
    </dgm:pt>
    <dgm:pt modelId="{0B4811A6-2849-439D-8890-EABA50C5B622}" type="sibTrans" cxnId="{F68269D2-1140-41F0-9E83-F129C5DCF492}">
      <dgm:prSet/>
      <dgm:spPr/>
      <dgm:t>
        <a:bodyPr/>
        <a:lstStyle/>
        <a:p>
          <a:endParaRPr lang="en-US"/>
        </a:p>
      </dgm:t>
    </dgm:pt>
    <dgm:pt modelId="{4C001A6E-7001-4BE2-B08E-EE72B28839B9}" type="pres">
      <dgm:prSet presAssocID="{633561AF-8AFA-45BB-A78B-1750FF9537AE}" presName="root" presStyleCnt="0">
        <dgm:presLayoutVars>
          <dgm:dir/>
          <dgm:resizeHandles val="exact"/>
        </dgm:presLayoutVars>
      </dgm:prSet>
      <dgm:spPr/>
    </dgm:pt>
    <dgm:pt modelId="{98B59934-FA05-4521-ADA0-4B94319A01C1}" type="pres">
      <dgm:prSet presAssocID="{57B58CC3-E728-43D3-A8C8-22343A418A35}" presName="compNode" presStyleCnt="0"/>
      <dgm:spPr/>
    </dgm:pt>
    <dgm:pt modelId="{D5BBAC9E-4A22-4A59-94C7-9BAE4B1F4F71}" type="pres">
      <dgm:prSet presAssocID="{57B58CC3-E728-43D3-A8C8-22343A418A35}" presName="bgRect" presStyleLbl="bgShp" presStyleIdx="0" presStyleCnt="3"/>
      <dgm:spPr/>
    </dgm:pt>
    <dgm:pt modelId="{8D9C096C-2B8E-4808-ACD0-545F93305C62}" type="pres">
      <dgm:prSet presAssocID="{57B58CC3-E728-43D3-A8C8-22343A418A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D675FA5-B37B-4044-83B1-2F80E5077CF3}" type="pres">
      <dgm:prSet presAssocID="{57B58CC3-E728-43D3-A8C8-22343A418A35}" presName="spaceRect" presStyleCnt="0"/>
      <dgm:spPr/>
    </dgm:pt>
    <dgm:pt modelId="{461B1F07-14B4-42F9-BA19-C098A466C2BD}" type="pres">
      <dgm:prSet presAssocID="{57B58CC3-E728-43D3-A8C8-22343A418A35}" presName="parTx" presStyleLbl="revTx" presStyleIdx="0" presStyleCnt="3">
        <dgm:presLayoutVars>
          <dgm:chMax val="0"/>
          <dgm:chPref val="0"/>
        </dgm:presLayoutVars>
      </dgm:prSet>
      <dgm:spPr/>
    </dgm:pt>
    <dgm:pt modelId="{B336141F-6656-4CD1-A601-2B6F2192BEDD}" type="pres">
      <dgm:prSet presAssocID="{D8534386-E8E0-48A1-A8A7-50ABE8D111B4}" presName="sibTrans" presStyleCnt="0"/>
      <dgm:spPr/>
    </dgm:pt>
    <dgm:pt modelId="{28C6BDC2-833E-4205-A804-1B8DB039310E}" type="pres">
      <dgm:prSet presAssocID="{6B8EC43B-06CA-4DFD-B149-FCAC6CE70A13}" presName="compNode" presStyleCnt="0"/>
      <dgm:spPr/>
    </dgm:pt>
    <dgm:pt modelId="{45F9B742-2E1A-40FF-AA17-18A0AA3788CD}" type="pres">
      <dgm:prSet presAssocID="{6B8EC43B-06CA-4DFD-B149-FCAC6CE70A13}" presName="bgRect" presStyleLbl="bgShp" presStyleIdx="1" presStyleCnt="3"/>
      <dgm:spPr/>
    </dgm:pt>
    <dgm:pt modelId="{96FDBB0C-D898-406D-BC91-11645B9D79ED}" type="pres">
      <dgm:prSet presAssocID="{6B8EC43B-06CA-4DFD-B149-FCAC6CE70A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7F3CFDF-3F68-4E66-9D7E-D1DE409BC554}" type="pres">
      <dgm:prSet presAssocID="{6B8EC43B-06CA-4DFD-B149-FCAC6CE70A13}" presName="spaceRect" presStyleCnt="0"/>
      <dgm:spPr/>
    </dgm:pt>
    <dgm:pt modelId="{F5542E3E-2BCC-442E-AC09-61750E497590}" type="pres">
      <dgm:prSet presAssocID="{6B8EC43B-06CA-4DFD-B149-FCAC6CE70A13}" presName="parTx" presStyleLbl="revTx" presStyleIdx="1" presStyleCnt="3">
        <dgm:presLayoutVars>
          <dgm:chMax val="0"/>
          <dgm:chPref val="0"/>
        </dgm:presLayoutVars>
      </dgm:prSet>
      <dgm:spPr/>
    </dgm:pt>
    <dgm:pt modelId="{09DB1A2C-D81C-4BFF-8B62-E2118BD97959}" type="pres">
      <dgm:prSet presAssocID="{27DD7902-3E5F-47E6-8101-0F31F3C34F1D}" presName="sibTrans" presStyleCnt="0"/>
      <dgm:spPr/>
    </dgm:pt>
    <dgm:pt modelId="{F3BC8AEA-D50E-4353-A84B-4F476ED40466}" type="pres">
      <dgm:prSet presAssocID="{355675C0-61F2-4D27-AD07-7B77EC74F922}" presName="compNode" presStyleCnt="0"/>
      <dgm:spPr/>
    </dgm:pt>
    <dgm:pt modelId="{4C102BAF-E637-4719-AB9A-9E88A05CE483}" type="pres">
      <dgm:prSet presAssocID="{355675C0-61F2-4D27-AD07-7B77EC74F922}" presName="bgRect" presStyleLbl="bgShp" presStyleIdx="2" presStyleCnt="3"/>
      <dgm:spPr/>
    </dgm:pt>
    <dgm:pt modelId="{A24DF68D-9191-413F-967B-6B08B9086F96}" type="pres">
      <dgm:prSet presAssocID="{355675C0-61F2-4D27-AD07-7B77EC74F9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F499DE-9D23-42CD-A2A1-6672A897BA58}" type="pres">
      <dgm:prSet presAssocID="{355675C0-61F2-4D27-AD07-7B77EC74F922}" presName="spaceRect" presStyleCnt="0"/>
      <dgm:spPr/>
    </dgm:pt>
    <dgm:pt modelId="{DB58A362-979C-4C94-84CC-B151D677C7A2}" type="pres">
      <dgm:prSet presAssocID="{355675C0-61F2-4D27-AD07-7B77EC74F9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3D2723-E62E-4760-A019-09DE2128D29A}" type="presOf" srcId="{633561AF-8AFA-45BB-A78B-1750FF9537AE}" destId="{4C001A6E-7001-4BE2-B08E-EE72B28839B9}" srcOrd="0" destOrd="0" presId="urn:microsoft.com/office/officeart/2018/2/layout/IconVerticalSolidList"/>
    <dgm:cxn modelId="{6F10DF2A-BF2A-4FC5-B268-F9CB0D8F6888}" type="presOf" srcId="{355675C0-61F2-4D27-AD07-7B77EC74F922}" destId="{DB58A362-979C-4C94-84CC-B151D677C7A2}" srcOrd="0" destOrd="0" presId="urn:microsoft.com/office/officeart/2018/2/layout/IconVerticalSolidList"/>
    <dgm:cxn modelId="{FB8C705C-FB62-4070-89EB-027DF522CC24}" srcId="{633561AF-8AFA-45BB-A78B-1750FF9537AE}" destId="{6B8EC43B-06CA-4DFD-B149-FCAC6CE70A13}" srcOrd="1" destOrd="0" parTransId="{C822A878-2BAA-4E04-8CA4-3977B905179E}" sibTransId="{27DD7902-3E5F-47E6-8101-0F31F3C34F1D}"/>
    <dgm:cxn modelId="{0C1B8984-8FEC-4061-BE13-89343C365AA0}" type="presOf" srcId="{57B58CC3-E728-43D3-A8C8-22343A418A35}" destId="{461B1F07-14B4-42F9-BA19-C098A466C2BD}" srcOrd="0" destOrd="0" presId="urn:microsoft.com/office/officeart/2018/2/layout/IconVerticalSolidList"/>
    <dgm:cxn modelId="{20D8F0C5-9E0B-4B75-AC1A-1C44D1DA4421}" srcId="{633561AF-8AFA-45BB-A78B-1750FF9537AE}" destId="{57B58CC3-E728-43D3-A8C8-22343A418A35}" srcOrd="0" destOrd="0" parTransId="{542054E5-AD76-4128-A01E-8BA4EBAB919B}" sibTransId="{D8534386-E8E0-48A1-A8A7-50ABE8D111B4}"/>
    <dgm:cxn modelId="{F2FB32CD-1FBC-41F9-99B6-A2EC50F58E4D}" type="presOf" srcId="{6B8EC43B-06CA-4DFD-B149-FCAC6CE70A13}" destId="{F5542E3E-2BCC-442E-AC09-61750E497590}" srcOrd="0" destOrd="0" presId="urn:microsoft.com/office/officeart/2018/2/layout/IconVerticalSolidList"/>
    <dgm:cxn modelId="{F68269D2-1140-41F0-9E83-F129C5DCF492}" srcId="{633561AF-8AFA-45BB-A78B-1750FF9537AE}" destId="{355675C0-61F2-4D27-AD07-7B77EC74F922}" srcOrd="2" destOrd="0" parTransId="{83F8FAA8-F145-436D-A5F1-3B884EFAD1A6}" sibTransId="{0B4811A6-2849-439D-8890-EABA50C5B622}"/>
    <dgm:cxn modelId="{664F70E3-F797-4CE3-8F2F-C80AB1A44E2C}" type="presParOf" srcId="{4C001A6E-7001-4BE2-B08E-EE72B28839B9}" destId="{98B59934-FA05-4521-ADA0-4B94319A01C1}" srcOrd="0" destOrd="0" presId="urn:microsoft.com/office/officeart/2018/2/layout/IconVerticalSolidList"/>
    <dgm:cxn modelId="{9407CC3A-F14D-44E1-BD0D-CB2BE4B2B074}" type="presParOf" srcId="{98B59934-FA05-4521-ADA0-4B94319A01C1}" destId="{D5BBAC9E-4A22-4A59-94C7-9BAE4B1F4F71}" srcOrd="0" destOrd="0" presId="urn:microsoft.com/office/officeart/2018/2/layout/IconVerticalSolidList"/>
    <dgm:cxn modelId="{496B72D9-2409-4CAA-98BD-8FFBB7F5502B}" type="presParOf" srcId="{98B59934-FA05-4521-ADA0-4B94319A01C1}" destId="{8D9C096C-2B8E-4808-ACD0-545F93305C62}" srcOrd="1" destOrd="0" presId="urn:microsoft.com/office/officeart/2018/2/layout/IconVerticalSolidList"/>
    <dgm:cxn modelId="{0ADF66FB-C9E2-49D9-B9D3-D9F96019B20A}" type="presParOf" srcId="{98B59934-FA05-4521-ADA0-4B94319A01C1}" destId="{DD675FA5-B37B-4044-83B1-2F80E5077CF3}" srcOrd="2" destOrd="0" presId="urn:microsoft.com/office/officeart/2018/2/layout/IconVerticalSolidList"/>
    <dgm:cxn modelId="{00EC1A04-E347-47B2-8A5D-51F37E18D339}" type="presParOf" srcId="{98B59934-FA05-4521-ADA0-4B94319A01C1}" destId="{461B1F07-14B4-42F9-BA19-C098A466C2BD}" srcOrd="3" destOrd="0" presId="urn:microsoft.com/office/officeart/2018/2/layout/IconVerticalSolidList"/>
    <dgm:cxn modelId="{05D9F03C-F7E6-4516-B248-C10BF219F16A}" type="presParOf" srcId="{4C001A6E-7001-4BE2-B08E-EE72B28839B9}" destId="{B336141F-6656-4CD1-A601-2B6F2192BEDD}" srcOrd="1" destOrd="0" presId="urn:microsoft.com/office/officeart/2018/2/layout/IconVerticalSolidList"/>
    <dgm:cxn modelId="{7B545EE9-48A5-4259-A8F3-F0310B915C24}" type="presParOf" srcId="{4C001A6E-7001-4BE2-B08E-EE72B28839B9}" destId="{28C6BDC2-833E-4205-A804-1B8DB039310E}" srcOrd="2" destOrd="0" presId="urn:microsoft.com/office/officeart/2018/2/layout/IconVerticalSolidList"/>
    <dgm:cxn modelId="{28B8E5ED-2B12-4441-B1C0-282B63152BFB}" type="presParOf" srcId="{28C6BDC2-833E-4205-A804-1B8DB039310E}" destId="{45F9B742-2E1A-40FF-AA17-18A0AA3788CD}" srcOrd="0" destOrd="0" presId="urn:microsoft.com/office/officeart/2018/2/layout/IconVerticalSolidList"/>
    <dgm:cxn modelId="{140A800E-6495-4828-9054-4F06066BD788}" type="presParOf" srcId="{28C6BDC2-833E-4205-A804-1B8DB039310E}" destId="{96FDBB0C-D898-406D-BC91-11645B9D79ED}" srcOrd="1" destOrd="0" presId="urn:microsoft.com/office/officeart/2018/2/layout/IconVerticalSolidList"/>
    <dgm:cxn modelId="{7062141B-DE21-41EE-8022-D1B3164399AA}" type="presParOf" srcId="{28C6BDC2-833E-4205-A804-1B8DB039310E}" destId="{07F3CFDF-3F68-4E66-9D7E-D1DE409BC554}" srcOrd="2" destOrd="0" presId="urn:microsoft.com/office/officeart/2018/2/layout/IconVerticalSolidList"/>
    <dgm:cxn modelId="{284F4BEC-C538-4673-9410-0029D50A21CE}" type="presParOf" srcId="{28C6BDC2-833E-4205-A804-1B8DB039310E}" destId="{F5542E3E-2BCC-442E-AC09-61750E497590}" srcOrd="3" destOrd="0" presId="urn:microsoft.com/office/officeart/2018/2/layout/IconVerticalSolidList"/>
    <dgm:cxn modelId="{B21E2F7B-F0B5-4612-A2B0-AC52AB09DBFB}" type="presParOf" srcId="{4C001A6E-7001-4BE2-B08E-EE72B28839B9}" destId="{09DB1A2C-D81C-4BFF-8B62-E2118BD97959}" srcOrd="3" destOrd="0" presId="urn:microsoft.com/office/officeart/2018/2/layout/IconVerticalSolidList"/>
    <dgm:cxn modelId="{BE66231F-8739-484C-B329-07074549A605}" type="presParOf" srcId="{4C001A6E-7001-4BE2-B08E-EE72B28839B9}" destId="{F3BC8AEA-D50E-4353-A84B-4F476ED40466}" srcOrd="4" destOrd="0" presId="urn:microsoft.com/office/officeart/2018/2/layout/IconVerticalSolidList"/>
    <dgm:cxn modelId="{C6D244C0-22EB-44FC-AC47-3E0F470DB6DB}" type="presParOf" srcId="{F3BC8AEA-D50E-4353-A84B-4F476ED40466}" destId="{4C102BAF-E637-4719-AB9A-9E88A05CE483}" srcOrd="0" destOrd="0" presId="urn:microsoft.com/office/officeart/2018/2/layout/IconVerticalSolidList"/>
    <dgm:cxn modelId="{CA7E6BB1-5F6E-4579-93C0-D1B7AC93D5E9}" type="presParOf" srcId="{F3BC8AEA-D50E-4353-A84B-4F476ED40466}" destId="{A24DF68D-9191-413F-967B-6B08B9086F96}" srcOrd="1" destOrd="0" presId="urn:microsoft.com/office/officeart/2018/2/layout/IconVerticalSolidList"/>
    <dgm:cxn modelId="{1F937E47-72D9-449F-B00B-C20B37F82260}" type="presParOf" srcId="{F3BC8AEA-D50E-4353-A84B-4F476ED40466}" destId="{04F499DE-9D23-42CD-A2A1-6672A897BA58}" srcOrd="2" destOrd="0" presId="urn:microsoft.com/office/officeart/2018/2/layout/IconVerticalSolidList"/>
    <dgm:cxn modelId="{EB83C902-6E65-44F3-9ECA-AAA98210F38F}" type="presParOf" srcId="{F3BC8AEA-D50E-4353-A84B-4F476ED40466}" destId="{DB58A362-979C-4C94-84CC-B151D677C7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Motivations</a:t>
          </a:r>
          <a:endParaRPr lang="en-US" sz="2000" kern="1200" dirty="0"/>
        </a:p>
      </dsp:txBody>
      <dsp:txXfrm>
        <a:off x="4252" y="1791432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Visualize relationship between weather, Seattle neighborhoods and collisions.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tools to investigate research questions with this data.</a:t>
          </a:r>
        </a:p>
      </dsp:txBody>
      <dsp:txXfrm>
        <a:off x="4252" y="2193441"/>
        <a:ext cx="2168437" cy="2511201"/>
      </dsp:txXfrm>
    </dsp:sp>
    <dsp:sp modelId="{75B3A3A6-E840-4B78-8782-A15414D15F02}">
      <dsp:nvSpPr>
        <dsp:cNvPr id="0" name=""/>
        <dsp:cNvSpPr/>
      </dsp:nvSpPr>
      <dsp:spPr>
        <a:xfrm>
          <a:off x="2552166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Research questions</a:t>
          </a:r>
          <a:endParaRPr lang="en-US" sz="2000" kern="1200" dirty="0"/>
        </a:p>
      </dsp:txBody>
      <dsp:txXfrm>
        <a:off x="2552166" y="1791432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do collisions vary by </a:t>
          </a:r>
          <a:r>
            <a:rPr lang="en-US" sz="1500" b="1" kern="1200" dirty="0"/>
            <a:t>neighborhood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and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time</a:t>
          </a:r>
          <a:r>
            <a:rPr lang="en-US" sz="1500" kern="1200" dirty="0"/>
            <a:t>?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there a relationship between </a:t>
          </a:r>
          <a:r>
            <a:rPr lang="en-US" sz="1500" b="1" kern="1200" dirty="0"/>
            <a:t>weather</a:t>
          </a:r>
          <a:r>
            <a:rPr lang="en-US" sz="1500" kern="1200" dirty="0"/>
            <a:t> and </a:t>
          </a:r>
          <a:r>
            <a:rPr lang="en-US" sz="1500" b="1" kern="1200" dirty="0"/>
            <a:t>collisions</a:t>
          </a:r>
          <a:r>
            <a:rPr lang="en-US" sz="1500" kern="1200" dirty="0"/>
            <a:t>?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Did a 2016 change in central Seattle </a:t>
          </a:r>
          <a:r>
            <a:rPr lang="en-US" sz="1500" b="1" kern="1200" dirty="0"/>
            <a:t>speed limits</a:t>
          </a:r>
          <a:r>
            <a:rPr lang="en-US" sz="1500" kern="1200" dirty="0"/>
            <a:t> impact the number of collisions or injuries related to collisions?</a:t>
          </a:r>
        </a:p>
      </dsp:txBody>
      <dsp:txXfrm>
        <a:off x="2552166" y="2193441"/>
        <a:ext cx="2168437" cy="2511201"/>
      </dsp:txXfrm>
    </dsp:sp>
    <dsp:sp modelId="{555A8352-B08A-4169-A062-AF857D796423}">
      <dsp:nvSpPr>
        <dsp:cNvPr id="0" name=""/>
        <dsp:cNvSpPr/>
      </dsp:nvSpPr>
      <dsp:spPr>
        <a:xfrm>
          <a:off x="5100080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Audience</a:t>
          </a:r>
          <a:endParaRPr lang="en-US" sz="2000" kern="1200" dirty="0"/>
        </a:p>
      </dsp:txBody>
      <dsp:txXfrm>
        <a:off x="5100080" y="1791432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Seattle policy makers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Urban planners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 groups</a:t>
          </a:r>
        </a:p>
      </dsp:txBody>
      <dsp:txXfrm>
        <a:off x="5100080" y="2193441"/>
        <a:ext cx="2168437" cy="251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BAC9E-4A22-4A59-94C7-9BAE4B1F4F71}">
      <dsp:nvSpPr>
        <dsp:cNvPr id="0" name=""/>
        <dsp:cNvSpPr/>
      </dsp:nvSpPr>
      <dsp:spPr>
        <a:xfrm>
          <a:off x="0" y="613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9C096C-2B8E-4808-ACD0-545F93305C62}">
      <dsp:nvSpPr>
        <dsp:cNvPr id="0" name=""/>
        <dsp:cNvSpPr/>
      </dsp:nvSpPr>
      <dsp:spPr>
        <a:xfrm>
          <a:off x="433970" y="323400"/>
          <a:ext cx="789036" cy="789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B1F07-14B4-42F9-BA19-C098A466C2BD}">
      <dsp:nvSpPr>
        <dsp:cNvPr id="0" name=""/>
        <dsp:cNvSpPr/>
      </dsp:nvSpPr>
      <dsp:spPr>
        <a:xfrm>
          <a:off x="1656976" y="613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 and prepare Seattle area collision data for regression and other machine learning projects.</a:t>
          </a:r>
        </a:p>
      </dsp:txBody>
      <dsp:txXfrm>
        <a:off x="1656976" y="613"/>
        <a:ext cx="3959777" cy="1434611"/>
      </dsp:txXfrm>
    </dsp:sp>
    <dsp:sp modelId="{45F9B742-2E1A-40FF-AA17-18A0AA3788CD}">
      <dsp:nvSpPr>
        <dsp:cNvPr id="0" name=""/>
        <dsp:cNvSpPr/>
      </dsp:nvSpPr>
      <dsp:spPr>
        <a:xfrm>
          <a:off x="0" y="1793877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FDBB0C-D898-406D-BC91-11645B9D79ED}">
      <dsp:nvSpPr>
        <dsp:cNvPr id="0" name=""/>
        <dsp:cNvSpPr/>
      </dsp:nvSpPr>
      <dsp:spPr>
        <a:xfrm>
          <a:off x="433970" y="2116665"/>
          <a:ext cx="789036" cy="789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542E3E-2BCC-442E-AC09-61750E497590}">
      <dsp:nvSpPr>
        <dsp:cNvPr id="0" name=""/>
        <dsp:cNvSpPr/>
      </dsp:nvSpPr>
      <dsp:spPr>
        <a:xfrm>
          <a:off x="1656976" y="1793877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visualizations of Seattle area collision data.</a:t>
          </a:r>
        </a:p>
      </dsp:txBody>
      <dsp:txXfrm>
        <a:off x="1656976" y="1793877"/>
        <a:ext cx="3959777" cy="1434611"/>
      </dsp:txXfrm>
    </dsp:sp>
    <dsp:sp modelId="{4C102BAF-E637-4719-AB9A-9E88A05CE483}">
      <dsp:nvSpPr>
        <dsp:cNvPr id="0" name=""/>
        <dsp:cNvSpPr/>
      </dsp:nvSpPr>
      <dsp:spPr>
        <a:xfrm>
          <a:off x="0" y="3587142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4DF68D-9191-413F-967B-6B08B9086F96}">
      <dsp:nvSpPr>
        <dsp:cNvPr id="0" name=""/>
        <dsp:cNvSpPr/>
      </dsp:nvSpPr>
      <dsp:spPr>
        <a:xfrm>
          <a:off x="433970" y="3909929"/>
          <a:ext cx="789036" cy="789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58A362-979C-4C94-84CC-B151D677C7A2}">
      <dsp:nvSpPr>
        <dsp:cNvPr id="0" name=""/>
        <dsp:cNvSpPr/>
      </dsp:nvSpPr>
      <dsp:spPr>
        <a:xfrm>
          <a:off x="1656976" y="3587142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Casual Impact analysis of Seattle area collision data and the change in speed limits.</a:t>
          </a:r>
        </a:p>
      </dsp:txBody>
      <dsp:txXfrm>
        <a:off x="1656976" y="3587142"/>
        <a:ext cx="3959777" cy="1434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https://data-seattlecitygis.opendata.arcgis.com/datasets/collisions?geometry=-122.579%2C47.656%2C-122.001%2C47.737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here: https://data.seattle.gov/dataset/Neighborhoods/2mbt-aqqx </a:t>
            </a:r>
          </a:p>
          <a:p>
            <a:r>
              <a:rPr lang="en-US" dirty="0"/>
              <a:t>Image from: http://clerk.seattle.gov/~public/nmaps/central.htm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https://mesonet.agron.iastate.edu/request/download.phtml</a:t>
            </a:r>
          </a:p>
          <a:p>
            <a:r>
              <a:rPr lang="en-US" dirty="0"/>
              <a:t>Photo from: https://www.weather.gov/asos/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9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notebook: https://github.com/gdc3000/wa_collisions/blob/master/examples/Example%20-%20CausalImpact%20SpeedLimits.ipynb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from the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9EA2-A054-43A4-9CD0-C148654F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Background. Describe the problem or area being addressed.</a:t>
            </a:r>
          </a:p>
          <a:p>
            <a:r>
              <a:rPr lang="en-US" dirty="0"/>
              <a:t>Data used. What data did you use? How was it obtained? What are its limitations?</a:t>
            </a:r>
          </a:p>
          <a:p>
            <a:r>
              <a:rPr lang="en-US" dirty="0"/>
              <a:t>Use cases. How users will interact with your system in a way that addresses the problem area.</a:t>
            </a:r>
          </a:p>
          <a:p>
            <a:r>
              <a:rPr lang="en-US" dirty="0"/>
              <a:t>Demo. Demonstrate your software.</a:t>
            </a:r>
          </a:p>
          <a:p>
            <a:r>
              <a:rPr lang="en-US" dirty="0"/>
              <a:t>Design. Describe the components and how they interact to accomplish the use cases.</a:t>
            </a:r>
          </a:p>
          <a:p>
            <a:r>
              <a:rPr lang="en-US" dirty="0"/>
              <a:t>Project Structure. Show the structure of </a:t>
            </a:r>
            <a:r>
              <a:rPr lang="en-US" altLang="zh-CN" dirty="0"/>
              <a:t>your</a:t>
            </a:r>
            <a:r>
              <a:rPr lang="en-US" dirty="0"/>
              <a:t> </a:t>
            </a:r>
            <a:r>
              <a:rPr lang="en-US" altLang="zh-CN" dirty="0"/>
              <a:t>G</a:t>
            </a:r>
            <a:r>
              <a:rPr lang="en-US" dirty="0"/>
              <a:t>it</a:t>
            </a:r>
            <a:r>
              <a:rPr lang="en-US" altLang="zh-CN" dirty="0"/>
              <a:t>H</a:t>
            </a:r>
            <a:r>
              <a:rPr lang="en-US" dirty="0"/>
              <a:t>ub repository.</a:t>
            </a:r>
          </a:p>
          <a:p>
            <a:r>
              <a:rPr lang="en-US" dirty="0"/>
              <a:t>Lessons learned and future work.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09E0D-77D0-4BF3-9AB3-C560B65D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7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Collision density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Aggregate collisions by hour.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User input neighborhoods for comparison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interest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collision heatmaps over time to compare the neighborhoods.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llision_Density_Heatmap_With_Tme.mov">
            <a:hlinkClick r:id="" action="ppaction://media"/>
            <a:extLst>
              <a:ext uri="{FF2B5EF4-FFF2-40B4-BE49-F238E27FC236}">
                <a16:creationId xmlns:a16="http://schemas.microsoft.com/office/drawing/2014/main" id="{6D95D2E4-234E-734C-8B92-44E748243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0163" y="77638"/>
            <a:ext cx="5298403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98844-9D71-4AE7-BAC5-983482D4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85653"/>
            <a:ext cx="6250769" cy="4250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Notebook groups neighborhoods into those where speed limits changed in 2016 and those where they did not.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Used Causal Impact package and Bayesian structural time series models to compare collisions and injuries “control” and “treatment”</a:t>
            </a:r>
          </a:p>
          <a:p>
            <a:r>
              <a:rPr lang="en-US" sz="1700" dirty="0">
                <a:solidFill>
                  <a:schemeClr val="bg1"/>
                </a:solidFill>
              </a:rPr>
              <a:t>Was there an effect?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D3A3F-101C-4831-A59E-28D31776FF20}"/>
              </a:ext>
            </a:extLst>
          </p:cNvPr>
          <p:cNvSpPr/>
          <p:nvPr/>
        </p:nvSpPr>
        <p:spPr>
          <a:xfrm>
            <a:off x="5385683" y="1177767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Monthly volume of collision injuries (neighborhoods with speed limit change vs. others)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80146-F6BF-421C-B693-44C86D3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Notebook groups neighborhoods into those where speed limits changed in 2016 and those where they did not.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Used Causal Impact package and Bayesian structural time series models to compare collisions and injuries “control” and “treatment”</a:t>
            </a:r>
          </a:p>
          <a:p>
            <a:r>
              <a:rPr lang="en-US" sz="1700" dirty="0">
                <a:solidFill>
                  <a:schemeClr val="bg1"/>
                </a:solidFill>
              </a:rPr>
              <a:t>We found fewer injuries after the speed limit change than forecast by the model but not a statistically significant change.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119F-FFFA-474F-A6F5-1A92B9AE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27" y="1825625"/>
            <a:ext cx="5811979" cy="4480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BFF041-66A5-4FD3-BB10-BDEBB52FD7B8}"/>
              </a:ext>
            </a:extLst>
          </p:cNvPr>
          <p:cNvSpPr/>
          <p:nvPr/>
        </p:nvSpPr>
        <p:spPr>
          <a:xfrm>
            <a:off x="5218706" y="1088181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Results of Causal Impact Study: volume of collision injuries in neighborhoods with speed limit change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">
            <a:extLst>
              <a:ext uri="{FF2B5EF4-FFF2-40B4-BE49-F238E27FC236}">
                <a16:creationId xmlns:a16="http://schemas.microsoft.com/office/drawing/2014/main" id="{BEBE91F5-B425-478A-BB67-C82B79ACB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3822" y="1614362"/>
            <a:ext cx="6557887" cy="36396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76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Modeled after the </a:t>
            </a:r>
            <a:r>
              <a:rPr lang="en-US" sz="2000" dirty="0" err="1">
                <a:solidFill>
                  <a:schemeClr val="bg1"/>
                </a:solidFill>
              </a:rPr>
              <a:t>Sheblona</a:t>
            </a:r>
            <a:r>
              <a:rPr lang="en-US" sz="2000" dirty="0">
                <a:solidFill>
                  <a:schemeClr val="bg1"/>
                </a:solidFill>
              </a:rPr>
              <a:t> template.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for each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Four modules that are each used in at least one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scripts for each of the modules.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A5331-C280-4A69-9904-1BD7CAC698CC}"/>
              </a:ext>
            </a:extLst>
          </p:cNvPr>
          <p:cNvSpPr/>
          <p:nvPr/>
        </p:nvSpPr>
        <p:spPr>
          <a:xfrm>
            <a:off x="4946152" y="1201802"/>
            <a:ext cx="6991848" cy="464742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/>
              <a:t>wa_collisions/</a:t>
            </a:r>
          </a:p>
          <a:p>
            <a:r>
              <a:rPr lang="en-US" sz="1600" dirty="0"/>
              <a:t>  |- README.md</a:t>
            </a:r>
          </a:p>
          <a:p>
            <a:r>
              <a:rPr lang="en-US" sz="1600" dirty="0"/>
              <a:t>  |- wa_collisions/</a:t>
            </a:r>
          </a:p>
          <a:p>
            <a:r>
              <a:rPr lang="en-US" sz="1600" dirty="0"/>
              <a:t>     |- __init__.py</a:t>
            </a:r>
          </a:p>
          <a:p>
            <a:r>
              <a:rPr lang="en-US" sz="1600" dirty="0"/>
              <a:t>     |- neighborhood_reader.py</a:t>
            </a:r>
          </a:p>
          <a:p>
            <a:r>
              <a:rPr lang="en-US" sz="1600" dirty="0"/>
              <a:t>     |- read_clean_integrate_data.py</a:t>
            </a:r>
          </a:p>
          <a:p>
            <a:r>
              <a:rPr lang="en-US" sz="1600" dirty="0"/>
              <a:t>     |- render_stats.py</a:t>
            </a:r>
          </a:p>
          <a:p>
            <a:r>
              <a:rPr lang="en-US" sz="1600" dirty="0"/>
              <a:t>     |- visualizer.py</a:t>
            </a:r>
          </a:p>
          <a:p>
            <a:r>
              <a:rPr lang="en-US" sz="1600" dirty="0"/>
              <a:t>     |- data/</a:t>
            </a:r>
          </a:p>
          <a:p>
            <a:r>
              <a:rPr lang="en-US" sz="1600" dirty="0"/>
              <a:t>        |- …</a:t>
            </a:r>
          </a:p>
          <a:p>
            <a:r>
              <a:rPr lang="en-US" sz="1600" dirty="0"/>
              <a:t>     |- tests/</a:t>
            </a:r>
          </a:p>
          <a:p>
            <a:r>
              <a:rPr lang="en-US" sz="1600" dirty="0"/>
              <a:t>        |- __init__.py</a:t>
            </a:r>
          </a:p>
          <a:p>
            <a:r>
              <a:rPr lang="en-US" sz="1600" dirty="0"/>
              <a:t>        |- test_neighborhood_reader.py</a:t>
            </a:r>
          </a:p>
          <a:p>
            <a:r>
              <a:rPr lang="en-US" sz="1600" dirty="0"/>
              <a:t>        |- test_read_clean_integrate.py</a:t>
            </a:r>
          </a:p>
          <a:p>
            <a:r>
              <a:rPr lang="en-US" sz="1600" dirty="0"/>
              <a:t>        |- test_render_stats.py</a:t>
            </a:r>
          </a:p>
          <a:p>
            <a:r>
              <a:rPr lang="en-US" sz="1600" dirty="0"/>
              <a:t>        |- test_visualizer.py</a:t>
            </a:r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|- examples/ </a:t>
            </a:r>
          </a:p>
          <a:p>
            <a:r>
              <a:rPr lang="en-US" sz="1600" dirty="0"/>
              <a:t>     |- Example - CausalImpact SpeedLimits.ipynb</a:t>
            </a:r>
          </a:p>
          <a:p>
            <a:r>
              <a:rPr lang="en-US" sz="1600" dirty="0"/>
              <a:t>     |- Example - Prepare Data.ipynb </a:t>
            </a:r>
          </a:p>
          <a:p>
            <a:r>
              <a:rPr lang="en-US" sz="1600" dirty="0"/>
              <a:t>     |- Example - Visualize Data.ipynb </a:t>
            </a:r>
          </a:p>
          <a:p>
            <a:r>
              <a:rPr lang="en-US" sz="1600" dirty="0"/>
              <a:t>  |- doc/</a:t>
            </a:r>
          </a:p>
          <a:p>
            <a:r>
              <a:rPr lang="en-US" sz="1600" dirty="0"/>
              <a:t>     |- Feature_Design_V1.md</a:t>
            </a:r>
          </a:p>
          <a:p>
            <a:r>
              <a:rPr lang="en-US" sz="1600" dirty="0"/>
              <a:t>     |- Feature_Design_V2.md</a:t>
            </a:r>
          </a:p>
          <a:p>
            <a:r>
              <a:rPr lang="en-US" sz="1600" dirty="0"/>
              <a:t>     |- …</a:t>
            </a:r>
          </a:p>
          <a:p>
            <a:r>
              <a:rPr lang="en-US" sz="1600" dirty="0"/>
              <a:t>|- .coverage</a:t>
            </a:r>
          </a:p>
          <a:p>
            <a:r>
              <a:rPr lang="en-US" sz="1600" dirty="0"/>
              <a:t>|- .coveragerc</a:t>
            </a:r>
          </a:p>
          <a:p>
            <a:r>
              <a:rPr lang="en-US" sz="1600" dirty="0"/>
              <a:t>|- .gitignore</a:t>
            </a:r>
          </a:p>
          <a:p>
            <a:r>
              <a:rPr lang="en-US" sz="1600" dirty="0"/>
              <a:t>|- .pylintrc</a:t>
            </a:r>
          </a:p>
          <a:p>
            <a:r>
              <a:rPr lang="en-US" sz="1600" dirty="0"/>
              <a:t>|- .travis.yml</a:t>
            </a:r>
          </a:p>
          <a:p>
            <a:r>
              <a:rPr lang="en-US" sz="1600" dirty="0"/>
              <a:t>|- LICENSE</a:t>
            </a:r>
          </a:p>
          <a:p>
            <a:r>
              <a:rPr lang="en-US" sz="1600" dirty="0"/>
              <a:t>|- requirements.txt</a:t>
            </a:r>
          </a:p>
          <a:p>
            <a:r>
              <a:rPr lang="en-US" sz="1600" dirty="0"/>
              <a:t>|- setup.py</a:t>
            </a:r>
          </a:p>
        </p:txBody>
      </p:sp>
    </p:spTree>
    <p:extLst>
      <p:ext uri="{BB962C8B-B14F-4D97-AF65-F5344CB8AC3E}">
        <p14:creationId xmlns:p14="http://schemas.microsoft.com/office/powerpoint/2010/main" val="263342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74C4-DBA1-4921-877B-2D81F3E4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0D19-981E-4F1F-AB0E-F377E5C5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mostly in notebook</a:t>
            </a:r>
          </a:p>
          <a:p>
            <a:r>
              <a:rPr lang="en-US" dirty="0"/>
              <a:t>Interactions of code - remember to run the unit tests </a:t>
            </a:r>
          </a:p>
          <a:p>
            <a:r>
              <a:rPr lang="en-US" dirty="0"/>
              <a:t>Try the code in multiple systems - discovered issue with folium (only works with Firefox)</a:t>
            </a:r>
          </a:p>
        </p:txBody>
      </p:sp>
    </p:spTree>
    <p:extLst>
      <p:ext uri="{BB962C8B-B14F-4D97-AF65-F5344CB8AC3E}">
        <p14:creationId xmlns:p14="http://schemas.microsoft.com/office/powerpoint/2010/main" val="25478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BB6-F5E2-4465-9714-30BC8AD4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868E-3491-4E89-B2DA-94BC70D4E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using other cities’ data</a:t>
            </a:r>
          </a:p>
          <a:p>
            <a:r>
              <a:rPr lang="en-US" dirty="0"/>
              <a:t>Visualize the change of collision density </a:t>
            </a:r>
            <a:r>
              <a:rPr lang="en-US" altLang="zh-CN" dirty="0"/>
              <a:t>among</a:t>
            </a:r>
            <a:r>
              <a:rPr lang="en-US" dirty="0"/>
              <a:t> different neighborhoods over time (leverage Folium</a:t>
            </a:r>
            <a:r>
              <a:rPr lang="en-US" altLang="zh-CN" dirty="0"/>
              <a:t>’s</a:t>
            </a:r>
            <a:r>
              <a:rPr lang="en-US" dirty="0"/>
              <a:t> </a:t>
            </a:r>
            <a:r>
              <a:rPr lang="en-US" i="1" dirty="0" err="1"/>
              <a:t>time_slider_choropleth</a:t>
            </a:r>
            <a:r>
              <a:rPr lang="en-US" dirty="0"/>
              <a:t> plugin)</a:t>
            </a:r>
          </a:p>
        </p:txBody>
      </p:sp>
    </p:spTree>
    <p:extLst>
      <p:ext uri="{BB962C8B-B14F-4D97-AF65-F5344CB8AC3E}">
        <p14:creationId xmlns:p14="http://schemas.microsoft.com/office/powerpoint/2010/main" val="226095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Washington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deep dive on collisions in Seattle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By: Libby Montague, Fei Wang, Geoff Coyner, Salik Warsi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2AE24-356A-4B4C-BD2D-221D36DB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" y="2532373"/>
            <a:ext cx="4451684" cy="2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914090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21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613B2-EB9C-49DC-9974-0600DFD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28030"/>
            <a:ext cx="6250769" cy="364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Collision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Downloaded from Seattle GIS open data portal</a:t>
            </a:r>
          </a:p>
          <a:p>
            <a:r>
              <a:rPr lang="en-US" sz="2000">
                <a:solidFill>
                  <a:schemeClr val="bg1"/>
                </a:solidFill>
              </a:rPr>
              <a:t>Provides 48 attributes for Seattle collisions since 2004</a:t>
            </a:r>
          </a:p>
          <a:p>
            <a:r>
              <a:rPr lang="en-US" sz="2000">
                <a:solidFill>
                  <a:schemeClr val="bg1"/>
                </a:solidFill>
              </a:rPr>
              <a:t>Majority of collisions include exact geo-coordinates.</a:t>
            </a:r>
          </a:p>
          <a:p>
            <a:r>
              <a:rPr lang="en-US" sz="2000">
                <a:solidFill>
                  <a:schemeClr val="bg1"/>
                </a:solidFill>
              </a:rPr>
              <a:t>Includes a weather attribute but it’s sparsely populated and qualitative.</a:t>
            </a:r>
          </a:p>
        </p:txBody>
      </p:sp>
    </p:spTree>
    <p:extLst>
      <p:ext uri="{BB962C8B-B14F-4D97-AF65-F5344CB8AC3E}">
        <p14:creationId xmlns:p14="http://schemas.microsoft.com/office/powerpoint/2010/main" val="5915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Neighborhoods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Shape File of the boundaries of neighborhoods used by the City Clerks Office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to understand collisions at a level useful to neighborhood groups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Helpful in analyzing policy questions that impacted some neighborhoods, like changing speed limits.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498A1-6441-4591-891C-88EDC0E24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22" y="934785"/>
            <a:ext cx="6456136" cy="5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Downloaded from Iowa State University database of hourly airport AWOS/ASOS reports.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combined data SeaTac, Renton, Boeing Field and other airports to come up with hourly weather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43C9E-676E-4D6D-94C7-7769070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919" y="1542305"/>
            <a:ext cx="5534439" cy="4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1C0BD-EDAC-4161-B23F-E09EA92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17E82B7-0C2B-447D-BB4B-58D6E3C7D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71925"/>
              </p:ext>
            </p:extLst>
          </p:nvPr>
        </p:nvGraphicFramePr>
        <p:xfrm>
          <a:off x="5737046" y="1192164"/>
          <a:ext cx="5616754" cy="502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Set of modules that creates a cleaned and integrated dataset.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walks the user through downloading the necessary data.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Small subsets of data are on the repo and used for testing.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C52BA-7E26-4E85-9D93-08A8F86C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62" y="1007829"/>
            <a:ext cx="5373744" cy="5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Assign a neighborhood to each collision based on shape file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data per neighborhood.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 interactive drop down to analyze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99A9B-C221-4609-9EA5-7A74BE25A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6" y="1740493"/>
            <a:ext cx="7145481" cy="4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1024</Words>
  <Application>Microsoft Macintosh PowerPoint</Application>
  <PresentationFormat>Widescreen</PresentationFormat>
  <Paragraphs>137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Office Theme</vt:lpstr>
      <vt:lpstr>Agenda – from the instructions </vt:lpstr>
      <vt:lpstr>Washington Collisions</vt:lpstr>
      <vt:lpstr>Background</vt:lpstr>
      <vt:lpstr>Seattle Collision Data</vt:lpstr>
      <vt:lpstr>Seattle Neighborhoods Data</vt:lpstr>
      <vt:lpstr>Weather Data</vt:lpstr>
      <vt:lpstr>Use Cases</vt:lpstr>
      <vt:lpstr>Demo: Prepare Data</vt:lpstr>
      <vt:lpstr>Demo: Visualize Neighborhoods</vt:lpstr>
      <vt:lpstr>Demo: Visualize Collision density over time</vt:lpstr>
      <vt:lpstr>Demo: Casual Impact</vt:lpstr>
      <vt:lpstr>Demo: Casual Impact</vt:lpstr>
      <vt:lpstr>Design</vt:lpstr>
      <vt:lpstr>Project Structure</vt:lpstr>
      <vt:lpstr>Lessons Learned </vt:lpstr>
      <vt:lpstr>Future Work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– from the instructions</dc:title>
  <dc:creator>Geoff Coyner</dc:creator>
  <cp:lastModifiedBy>fei wang</cp:lastModifiedBy>
  <cp:revision>13</cp:revision>
  <dcterms:created xsi:type="dcterms:W3CDTF">2018-06-02T20:16:19Z</dcterms:created>
  <dcterms:modified xsi:type="dcterms:W3CDTF">2018-06-04T00:05:21Z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2018-06-02T20:40:42.2568608Z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